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70" r:id="rId12"/>
    <p:sldId id="269" r:id="rId13"/>
    <p:sldId id="268" r:id="rId14"/>
    <p:sldId id="266" r:id="rId15"/>
    <p:sldId id="271" r:id="rId16"/>
    <p:sldId id="273" r:id="rId17"/>
    <p:sldId id="261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227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103CF-6F55-5F09-A31F-010D9C9BA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94929-4C48-085A-F535-32C33540B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EF713-35E3-800E-9800-3A230772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1BB3B-84CD-700E-37BC-5D483C31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2B4F1-A2B2-27CF-C0F8-C6E78FE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22AE-2733-DA64-DF34-91AB2E5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86088-E2AC-C897-9BA9-AC728E0D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A85D3-35C9-CD3E-620E-79C2A4D7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E64-E37F-7ECC-FE1B-D8B3CCFF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B7B53-4D89-3911-D7E7-9C568D4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31B438-29C9-CAE3-B355-FB856644A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0106F-585F-6A74-2F3A-1684C99CB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3887-6392-4D8B-1F40-CA8ABC5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D8549-3686-64F0-DA19-6F82CEEF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0101-17A4-BCA2-D44B-1BD1C2F3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333A-8ED6-5E6D-4D28-4F8BB4D9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C939D-AF00-FAB2-1B62-CBA03650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16412-BBE0-D2D5-DCE4-F81FA0F5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7FCA5-DFF3-4D04-A72D-A1B4CDE1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C280-6345-05CD-2603-912FA8E0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99A7-43CA-3EE5-DFBB-263A811A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D6DB3-4398-54A3-5757-73B69BB4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23AEF-81D1-B6C7-8F55-60DC6632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36A51-D5C8-7904-10F3-4EBB310E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D604F-7285-6FAC-1D33-B4C59D8B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6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9EB1-3CB7-5663-C594-67058440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AD78-B585-FB85-594A-CE98C655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766E17-7144-C5C4-69BA-60273807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EF488-3D3D-2C4A-8082-C1447EF3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1D9A0-C753-5734-B3A4-133C9EE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93169-3321-7C9A-8A65-819EDB17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0D00-40FE-DB47-6939-FBE68203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4A28A-468F-1F82-C54B-F6D3B5B4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AE5DB-FB57-E6CE-7301-D5B152A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4BE38-4259-3B09-FE26-BCDCA0099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DF896-607D-3E2F-DBA2-E9E1D2CCD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40D52E-3496-63CE-0015-0809CBBD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3DBD95-6A52-94EB-4B57-08119691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B1E2C4-F551-5E7A-E185-14F58313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6B3B-86CE-A0A7-670F-76E43C08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F4087-B532-49CF-36A6-50FA4991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7F6B04-DA06-C243-C515-1FB03161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BA3E6-767B-437D-4631-7E26C91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2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2867D0-CB0A-8DE7-ECE2-954E254D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F1FC9-03E3-3209-A038-C0FAF443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757E1-4D4A-C391-1783-85F0739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AFE2-7AF0-F709-362B-C1BF7697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CBE0E-A3E2-57B2-4D19-5055D692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B0D8D-1A52-22B8-4E46-FA9CB4F01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D17FC-5DFB-B0B9-8DA9-721B8603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3A9E7-F7C1-A931-7D78-876AE11C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8DC71-6D1E-9F37-B205-AA23A5F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58DFC-01C3-2923-9C9A-5DEA6605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91B12A-31AF-7D44-62F1-DDD9DDA4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C601D-3BB0-AC0A-4632-F4F659F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06195-5A94-5FA5-41C1-8222565D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8C781-A223-7AE0-8F5D-8E58572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648A-69E4-2D77-4BAC-D3B3A7E6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0AF59D-F43F-22C9-EEC4-9C5B6ACD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31844-9EFE-32BA-6533-FC51ADDD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4BBC1-5479-4922-5B66-D66873B8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CD3C6-8108-4D3C-93D8-F2A39290C25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51432-89AE-4ED3-6202-778E578D9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F730A-0F8F-402C-41B4-DB949007A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2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이론 교육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Machine Learning to CNN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Joonhyeon</a:t>
            </a:r>
            <a:r>
              <a:rPr lang="en-US" altLang="ko-KR" dirty="0"/>
              <a:t> Park &lt;junpark25@ajou.ac.kr&gt;</a:t>
            </a:r>
          </a:p>
        </p:txBody>
      </p:sp>
    </p:spTree>
    <p:extLst>
      <p:ext uri="{BB962C8B-B14F-4D97-AF65-F5344CB8AC3E}">
        <p14:creationId xmlns:p14="http://schemas.microsoft.com/office/powerpoint/2010/main" val="403655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Unsupervised Learning</a:t>
            </a:r>
            <a:endParaRPr lang="ko-KR" altLang="en-US" dirty="0"/>
          </a:p>
        </p:txBody>
      </p:sp>
      <p:pic>
        <p:nvPicPr>
          <p:cNvPr id="10242" name="Picture 2" descr="K-means clustering with Amazon SageMaker | AWS Machine Learning Blog">
            <a:extLst>
              <a:ext uri="{FF2B5EF4-FFF2-40B4-BE49-F238E27FC236}">
                <a16:creationId xmlns:a16="http://schemas.microsoft.com/office/drawing/2014/main" id="{AB807F06-4A0F-BC1C-F336-5758022C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5" y="1843088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82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Unsupervised Learning</a:t>
            </a:r>
            <a:endParaRPr lang="ko-KR" altLang="en-US" dirty="0"/>
          </a:p>
        </p:txBody>
      </p:sp>
      <p:pic>
        <p:nvPicPr>
          <p:cNvPr id="12290" name="Picture 2" descr="Single Image Super-Resolution Challenge | by Bozhong Liu | Medium">
            <a:extLst>
              <a:ext uri="{FF2B5EF4-FFF2-40B4-BE49-F238E27FC236}">
                <a16:creationId xmlns:a16="http://schemas.microsoft.com/office/drawing/2014/main" id="{191D4C3F-CD13-3743-2714-BCDAA4FEF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57350"/>
            <a:ext cx="10096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6785F-73B6-DCF5-0400-9224433E97DD}"/>
              </a:ext>
            </a:extLst>
          </p:cNvPr>
          <p:cNvSpPr txBox="1"/>
          <p:nvPr/>
        </p:nvSpPr>
        <p:spPr>
          <a:xfrm>
            <a:off x="3048000" y="58445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https://bozliu.medium.com/single-image-super-resolution-challenge-6f4835e5a156</a:t>
            </a:r>
          </a:p>
        </p:txBody>
      </p:sp>
    </p:spTree>
    <p:extLst>
      <p:ext uri="{BB962C8B-B14F-4D97-AF65-F5344CB8AC3E}">
        <p14:creationId xmlns:p14="http://schemas.microsoft.com/office/powerpoint/2010/main" val="386640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7D88F-33CF-9E28-15B5-6A84FF19E47B}"/>
              </a:ext>
            </a:extLst>
          </p:cNvPr>
          <p:cNvSpPr txBox="1"/>
          <p:nvPr/>
        </p:nvSpPr>
        <p:spPr>
          <a:xfrm>
            <a:off x="3048000" y="58445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https://deepai.org/machine-learning-model/text2img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D6E3ED8D-17CD-A60F-776A-A9592D0F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" y="1577340"/>
            <a:ext cx="375666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E4FC8-EF06-FB3E-2C5E-BBC8ED415E06}"/>
              </a:ext>
            </a:extLst>
          </p:cNvPr>
          <p:cNvSpPr txBox="1"/>
          <p:nvPr/>
        </p:nvSpPr>
        <p:spPr>
          <a:xfrm>
            <a:off x="1794510" y="5404604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Lion + Panda</a:t>
            </a:r>
            <a:endParaRPr lang="ko-KR" altLang="en-US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B48AE2ED-B0DE-B99E-33BC-6F0470F6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980" y="1577340"/>
            <a:ext cx="375666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8E281-5BAA-5389-3FCA-43E044735F4D}"/>
              </a:ext>
            </a:extLst>
          </p:cNvPr>
          <p:cNvSpPr txBox="1"/>
          <p:nvPr/>
        </p:nvSpPr>
        <p:spPr>
          <a:xfrm>
            <a:off x="8244840" y="5404604"/>
            <a:ext cx="179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Lion + Frog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37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Reinforcement Learning</a:t>
            </a:r>
            <a:endParaRPr lang="ko-KR" altLang="en-US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6F5600EA-59B2-CA15-A8E0-10B940BA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Supervised learning: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	- learning with labeled examples - training set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Unsupervised learning: un-labeled data</a:t>
            </a:r>
          </a:p>
          <a:p>
            <a:endParaRPr lang="en-US" altLang="ko-KR" dirty="0"/>
          </a:p>
          <a:p>
            <a:r>
              <a:rPr lang="en-US" altLang="ko-KR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85919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AlphaGo</a:t>
            </a:r>
            <a:endParaRPr lang="ko-KR" altLang="en-US" dirty="0"/>
          </a:p>
        </p:txBody>
      </p:sp>
      <p:pic>
        <p:nvPicPr>
          <p:cNvPr id="7170" name="Picture 2" descr="이세돌 vs 알파고] 제2국 알파고 '2승' (상보) : 동아사이언스">
            <a:extLst>
              <a:ext uri="{FF2B5EF4-FFF2-40B4-BE49-F238E27FC236}">
                <a16:creationId xmlns:a16="http://schemas.microsoft.com/office/drawing/2014/main" id="{0E6D44B3-684A-DC90-D41A-25AF4206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636552"/>
            <a:ext cx="66675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5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Game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7BD6F-7B89-C700-2894-E48E1DB0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35" y="1676401"/>
            <a:ext cx="6464111" cy="3638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D306C-12E2-FCDC-6180-176D4EE5D30E}"/>
              </a:ext>
            </a:extLst>
          </p:cNvPr>
          <p:cNvSpPr txBox="1"/>
          <p:nvPr/>
        </p:nvSpPr>
        <p:spPr>
          <a:xfrm>
            <a:off x="6610350" y="6289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https://www.youtube.com/watch?v=M-lT5E3pnDg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6C926-0C3E-CC74-F209-2215A1DA95DC}"/>
              </a:ext>
            </a:extLst>
          </p:cNvPr>
          <p:cNvSpPr txBox="1"/>
          <p:nvPr/>
        </p:nvSpPr>
        <p:spPr>
          <a:xfrm>
            <a:off x="152400" y="6289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https://www.youtube.com/watch?v=qv6UVOQ0F44&amp;t=6s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057721-F677-C791-78A8-7DE29916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676401"/>
            <a:ext cx="4818930" cy="363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26C6FA-EDFD-0C14-E0F7-541ED6B2D73D}"/>
              </a:ext>
            </a:extLst>
          </p:cNvPr>
          <p:cNvSpPr txBox="1"/>
          <p:nvPr/>
        </p:nvSpPr>
        <p:spPr>
          <a:xfrm>
            <a:off x="-367072" y="5432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Super Mario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AA037-C620-4867-F2DB-C99FCAB28F9D}"/>
              </a:ext>
            </a:extLst>
          </p:cNvPr>
          <p:cNvSpPr txBox="1"/>
          <p:nvPr/>
        </p:nvSpPr>
        <p:spPr>
          <a:xfrm>
            <a:off x="5652728" y="5432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Star Craft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3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D356A-39FA-5D62-7482-AE7FEECD3B8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Supervised/Unsupervised Learning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04A4BF1-EE12-87FE-A289-771F420A50B7}"/>
              </a:ext>
            </a:extLst>
          </p:cNvPr>
          <p:cNvGraphicFramePr>
            <a:graphicFrameLocks noGrp="1"/>
          </p:cNvGraphicFramePr>
          <p:nvPr/>
        </p:nvGraphicFramePr>
        <p:xfrm>
          <a:off x="1473199" y="2014220"/>
          <a:ext cx="9550401" cy="466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83467">
                  <a:extLst>
                    <a:ext uri="{9D8B030D-6E8A-4147-A177-3AD203B41FA5}">
                      <a16:colId xmlns:a16="http://schemas.microsoft.com/office/drawing/2014/main" val="2446822962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1272908161"/>
                    </a:ext>
                  </a:extLst>
                </a:gridCol>
                <a:gridCol w="3183467">
                  <a:extLst>
                    <a:ext uri="{9D8B030D-6E8A-4147-A177-3AD203B41FA5}">
                      <a16:colId xmlns:a16="http://schemas.microsoft.com/office/drawing/2014/main" val="3915566612"/>
                    </a:ext>
                  </a:extLst>
                </a:gridCol>
              </a:tblGrid>
              <a:tr h="18719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Supervised Learning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32087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857970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Support Vector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65687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Machine Decision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6130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725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Regression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773451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Locally Weighted Linear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022393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Ridge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2928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Lasso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415732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850473"/>
                  </a:ext>
                </a:extLst>
              </a:tr>
              <a:tr h="18719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Unsupervised Learning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Clustering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79762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K Means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0701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Density Estimation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41515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Exception Maximization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50481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Pazen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Window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47414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DBSCAN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09369"/>
                  </a:ext>
                </a:extLst>
              </a:tr>
              <a:tr h="18719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Deep Learning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1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8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Early Neural Networks</a:t>
            </a:r>
            <a:endParaRPr lang="ko-KR" altLang="en-US" dirty="0"/>
          </a:p>
        </p:txBody>
      </p:sp>
      <p:pic>
        <p:nvPicPr>
          <p:cNvPr id="3080" name="Picture 8" descr="neuron">
            <a:extLst>
              <a:ext uri="{FF2B5EF4-FFF2-40B4-BE49-F238E27FC236}">
                <a16:creationId xmlns:a16="http://schemas.microsoft.com/office/drawing/2014/main" id="{E6AAE2D2-5600-D0E9-E6AB-AC89575F7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62" y="1718894"/>
            <a:ext cx="6269277" cy="24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0A5B7C-6799-7D65-0212-C871498C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4152320"/>
            <a:ext cx="4229100" cy="24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1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Neural Network</a:t>
            </a:r>
            <a:endParaRPr lang="ko-KR" altLang="en-US" dirty="0"/>
          </a:p>
        </p:txBody>
      </p:sp>
      <p:pic>
        <p:nvPicPr>
          <p:cNvPr id="3078" name="Picture 6" descr="perceptron rule">
            <a:extLst>
              <a:ext uri="{FF2B5EF4-FFF2-40B4-BE49-F238E27FC236}">
                <a16:creationId xmlns:a16="http://schemas.microsoft.com/office/drawing/2014/main" id="{DDF920FC-2035-81D4-51A9-09E8F819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677" y="1515790"/>
            <a:ext cx="6789445" cy="24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809E67-1E25-3AA1-6354-97A3F8A4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82" y="3530241"/>
            <a:ext cx="5526882" cy="296934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E3FE28-26B4-6D06-B184-54FEB6F9C043}"/>
              </a:ext>
            </a:extLst>
          </p:cNvPr>
          <p:cNvCxnSpPr>
            <a:cxnSpLocks/>
          </p:cNvCxnSpPr>
          <p:nvPr/>
        </p:nvCxnSpPr>
        <p:spPr>
          <a:xfrm flipV="1">
            <a:off x="4957543" y="2619375"/>
            <a:ext cx="1967132" cy="1028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05D8CF-7563-ACFD-E5F3-AE9FAC8FE832}"/>
              </a:ext>
            </a:extLst>
          </p:cNvPr>
          <p:cNvCxnSpPr>
            <a:cxnSpLocks/>
          </p:cNvCxnSpPr>
          <p:nvPr/>
        </p:nvCxnSpPr>
        <p:spPr>
          <a:xfrm flipH="1" flipV="1">
            <a:off x="7555956" y="2617000"/>
            <a:ext cx="2770474" cy="1031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224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Basic Theory – Cost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C4A23-4920-2E26-AF8D-45EC0924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528887"/>
            <a:ext cx="4762500" cy="1076325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10EAD980-44F3-9BA4-2158-872B089F0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984" y="4291011"/>
            <a:ext cx="8544832" cy="149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Difference between actual and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76789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Audience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Want to understand basic machine learning (ML)</a:t>
            </a:r>
          </a:p>
          <a:p>
            <a:endParaRPr lang="en-US" altLang="ko-KR" dirty="0"/>
          </a:p>
          <a:p>
            <a:r>
              <a:rPr lang="en-US" altLang="ko-KR" dirty="0"/>
              <a:t>No/weak math/computer science background</a:t>
            </a:r>
          </a:p>
          <a:p>
            <a:endParaRPr lang="en-US" altLang="ko-KR" dirty="0"/>
          </a:p>
          <a:p>
            <a:r>
              <a:rPr lang="en-US" altLang="ko-KR" dirty="0"/>
              <a:t>Want to use ML as black-box with basic understanding</a:t>
            </a:r>
          </a:p>
          <a:p>
            <a:endParaRPr lang="en-US" altLang="ko-KR" dirty="0"/>
          </a:p>
          <a:p>
            <a:r>
              <a:rPr lang="en-US" altLang="ko-KR" dirty="0"/>
              <a:t>Want to use </a:t>
            </a:r>
            <a:r>
              <a:rPr lang="en-US" altLang="ko-KR" dirty="0" err="1"/>
              <a:t>Pytorch</a:t>
            </a:r>
            <a:r>
              <a:rPr lang="en-US" altLang="ko-KR" dirty="0"/>
              <a:t> and Python (optional)</a:t>
            </a:r>
          </a:p>
        </p:txBody>
      </p:sp>
    </p:spTree>
    <p:extLst>
      <p:ext uri="{BB962C8B-B14F-4D97-AF65-F5344CB8AC3E}">
        <p14:creationId xmlns:p14="http://schemas.microsoft.com/office/powerpoint/2010/main" val="1878680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Basic Theory – Gradient Descent</a:t>
            </a:r>
            <a:endParaRPr lang="ko-KR" altLang="en-US" dirty="0"/>
          </a:p>
        </p:txBody>
      </p:sp>
      <p:pic>
        <p:nvPicPr>
          <p:cNvPr id="14338" name="Picture 2" descr="딥러닝(Deep learning) 살펴보기 2탄">
            <a:extLst>
              <a:ext uri="{FF2B5EF4-FFF2-40B4-BE49-F238E27FC236}">
                <a16:creationId xmlns:a16="http://schemas.microsoft.com/office/drawing/2014/main" id="{D238E52A-94B9-EE6E-4B49-AC0C63EE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43088"/>
            <a:ext cx="6248400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F10DA8-007D-F037-3D96-35C08D20081D}"/>
              </a:ext>
            </a:extLst>
          </p:cNvPr>
          <p:cNvSpPr txBox="1"/>
          <p:nvPr/>
        </p:nvSpPr>
        <p:spPr>
          <a:xfrm>
            <a:off x="1770742" y="5541220"/>
            <a:ext cx="86505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/>
              <a:t>Iteratively trained to minimize the cost function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0572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Basic Theory – Backpropagation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FED7E5-85BD-4E0B-2448-E6737EAB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61" y="1843088"/>
            <a:ext cx="11017277" cy="39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0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Optimization - Overfitting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0B53E-FA0C-359A-8824-056E9177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278062"/>
            <a:ext cx="79152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Optimization - Regularization</a:t>
            </a:r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ED88179-0BCF-2824-2DAA-12847B0F8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L2 Regularization (Weight </a:t>
            </a:r>
            <a:r>
              <a:rPr lang="en-US" altLang="ko-KR" dirty="0" err="1"/>
              <a:t>Dacay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L1 Regularization</a:t>
            </a:r>
          </a:p>
          <a:p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ABCC27-D3F5-5DC8-B396-E253C426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93" y="2400225"/>
            <a:ext cx="2705470" cy="9297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0B5377-7592-524F-C0EB-8E719606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75" y="4234339"/>
            <a:ext cx="3371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Optimization - Dropout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D29AC-C890-208D-7E50-9C5E1A86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68" y="1996758"/>
            <a:ext cx="6887861" cy="37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Artificial Neural Network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3C5FD75-AAE9-36F2-0F41-C26410FE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2017713"/>
            <a:ext cx="6096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Multi-layered Neural Network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44F3E-155A-C827-9A4B-E38A492B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1706721"/>
            <a:ext cx="5797550" cy="46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D3515-9826-FE42-4F46-586DFE27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70" y="1614805"/>
            <a:ext cx="7254658" cy="47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3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E11DF2A-5FCA-FC84-14D7-4713CA3CF357}"/>
              </a:ext>
            </a:extLst>
          </p:cNvPr>
          <p:cNvSpPr txBox="1">
            <a:spLocks/>
          </p:cNvSpPr>
          <p:nvPr/>
        </p:nvSpPr>
        <p:spPr>
          <a:xfrm>
            <a:off x="838199" y="1043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Problems of MLP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507F0F-36BA-364A-A6E8-8FD1EEBB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93899"/>
            <a:ext cx="4196534" cy="4759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8C41E-6DA9-C2F8-7D86-174715A0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925" y="2158493"/>
            <a:ext cx="5502275" cy="43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535DB-2349-E74B-AF4C-BFE2621B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803400"/>
            <a:ext cx="7697970" cy="46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Goals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Basic understanding of machine learning algorithms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Solve your problems using machine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205560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A021242-1ABA-B10F-53EB-0A321E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849438"/>
            <a:ext cx="7628478" cy="42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7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08D3C-413E-8910-5ED9-A1700A9E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5" y="2471737"/>
            <a:ext cx="11306449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LeNet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B5ED4-0834-BCCD-11FC-E779FC60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9" y="2089150"/>
            <a:ext cx="8881481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 : Environment</a:t>
            </a:r>
            <a:endParaRPr lang="ko-KR" alt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C20604E-06C4-6E2D-B7B5-E00B75BD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1" y="2386012"/>
            <a:ext cx="39147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86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731CA-E7CE-989F-E744-D808EB508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3" r="22396"/>
          <a:stretch/>
        </p:blipFill>
        <p:spPr>
          <a:xfrm>
            <a:off x="1365250" y="355600"/>
            <a:ext cx="9461500" cy="614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20913-3C34-F0D0-2F46-FDF031BE6F6A}"/>
              </a:ext>
            </a:extLst>
          </p:cNvPr>
          <p:cNvSpPr txBox="1"/>
          <p:nvPr/>
        </p:nvSpPr>
        <p:spPr>
          <a:xfrm>
            <a:off x="1028700" y="5689084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구글 드라이브 </a:t>
            </a:r>
            <a:r>
              <a:rPr lang="en-US" altLang="ko-KR" b="1" dirty="0"/>
              <a:t>-&gt; </a:t>
            </a:r>
            <a:r>
              <a:rPr lang="ko-KR" altLang="en-US" b="1" dirty="0"/>
              <a:t>새로 만들기 </a:t>
            </a:r>
            <a:r>
              <a:rPr lang="en-US" altLang="ko-KR" b="1" dirty="0"/>
              <a:t>-&gt; </a:t>
            </a:r>
            <a:r>
              <a:rPr lang="ko-KR" altLang="en-US" b="1" dirty="0"/>
              <a:t>더 보기 </a:t>
            </a:r>
            <a:r>
              <a:rPr lang="en-US" altLang="ko-KR" b="1" dirty="0"/>
              <a:t>-&gt; </a:t>
            </a:r>
            <a:r>
              <a:rPr lang="ko-KR" altLang="en-US" b="1" dirty="0"/>
              <a:t>연결할 앱 </a:t>
            </a:r>
            <a:r>
              <a:rPr lang="ko-KR" altLang="en-US" b="1" dirty="0" err="1"/>
              <a:t>더보기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9594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1ED5DF-48DC-5EED-1624-75606CE62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70"/>
          <a:stretch/>
        </p:blipFill>
        <p:spPr>
          <a:xfrm>
            <a:off x="1125899" y="203200"/>
            <a:ext cx="8996002" cy="5166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06B3B-4FB5-2389-95CB-DAE927133E6E}"/>
              </a:ext>
            </a:extLst>
          </p:cNvPr>
          <p:cNvSpPr txBox="1"/>
          <p:nvPr/>
        </p:nvSpPr>
        <p:spPr>
          <a:xfrm>
            <a:off x="1028700" y="5689084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Colaboratory</a:t>
            </a:r>
            <a:r>
              <a:rPr lang="en-US" altLang="ko-KR" b="1" dirty="0"/>
              <a:t> </a:t>
            </a:r>
            <a:r>
              <a:rPr lang="ko-KR" altLang="en-US" b="1" dirty="0"/>
              <a:t>검색 후 추가</a:t>
            </a:r>
          </a:p>
        </p:txBody>
      </p:sp>
    </p:spTree>
    <p:extLst>
      <p:ext uri="{BB962C8B-B14F-4D97-AF65-F5344CB8AC3E}">
        <p14:creationId xmlns:p14="http://schemas.microsoft.com/office/powerpoint/2010/main" val="3292085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3C39F-6A97-90D5-1DD1-7467619A3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2" r="22396"/>
          <a:stretch/>
        </p:blipFill>
        <p:spPr>
          <a:xfrm>
            <a:off x="1295400" y="469900"/>
            <a:ext cx="8042275" cy="518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010EA-3E07-C45F-5A29-4AA803FE56DE}"/>
              </a:ext>
            </a:extLst>
          </p:cNvPr>
          <p:cNvSpPr txBox="1"/>
          <p:nvPr/>
        </p:nvSpPr>
        <p:spPr>
          <a:xfrm>
            <a:off x="1028700" y="5689084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구글 드라이브 </a:t>
            </a:r>
            <a:r>
              <a:rPr lang="en-US" altLang="ko-KR" b="1" dirty="0"/>
              <a:t>-&gt; </a:t>
            </a:r>
            <a:r>
              <a:rPr lang="ko-KR" altLang="en-US" b="1" dirty="0"/>
              <a:t>새로 만들기 </a:t>
            </a:r>
            <a:r>
              <a:rPr lang="en-US" altLang="ko-KR" b="1" dirty="0"/>
              <a:t>-&gt; </a:t>
            </a:r>
            <a:r>
              <a:rPr lang="ko-KR" altLang="en-US" b="1" dirty="0"/>
              <a:t>더 보기 </a:t>
            </a:r>
            <a:r>
              <a:rPr lang="en-US" altLang="ko-KR" b="1" dirty="0"/>
              <a:t>-&gt; Google </a:t>
            </a:r>
            <a:r>
              <a:rPr lang="en-US" altLang="ko-KR" b="1" dirty="0" err="1"/>
              <a:t>Colaboratory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845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C010EA-3E07-C45F-5A29-4AA803FE56DE}"/>
              </a:ext>
            </a:extLst>
          </p:cNvPr>
          <p:cNvSpPr txBox="1"/>
          <p:nvPr/>
        </p:nvSpPr>
        <p:spPr>
          <a:xfrm>
            <a:off x="1028700" y="5689084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Google </a:t>
            </a:r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6695F-8CEE-5062-17C3-512DABED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2192000" cy="51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1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C010EA-3E07-C45F-5A29-4AA803FE56DE}"/>
              </a:ext>
            </a:extLst>
          </p:cNvPr>
          <p:cNvSpPr txBox="1"/>
          <p:nvPr/>
        </p:nvSpPr>
        <p:spPr>
          <a:xfrm>
            <a:off x="1028700" y="5689084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Google </a:t>
            </a:r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A6695F-8CEE-5062-17C3-512DABED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2192000" cy="51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rtificial Intelligence (AI), Machine Learning, and Deep Learning?">
            <a:extLst>
              <a:ext uri="{FF2B5EF4-FFF2-40B4-BE49-F238E27FC236}">
                <a16:creationId xmlns:a16="http://schemas.microsoft.com/office/drawing/2014/main" id="{F58F3A29-D37E-31C7-8B69-23A4992636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81" y="1734031"/>
            <a:ext cx="7249486" cy="46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AI / Machine Learning /</a:t>
            </a:r>
          </a:p>
          <a:p>
            <a:pPr algn="ctr"/>
            <a:r>
              <a:rPr lang="en-US" altLang="ko-KR" dirty="0"/>
              <a:t>Deep Learning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286EA-0E08-6BA5-EC5C-D9B76ED3E5DF}"/>
              </a:ext>
            </a:extLst>
          </p:cNvPr>
          <p:cNvSpPr txBox="1"/>
          <p:nvPr/>
        </p:nvSpPr>
        <p:spPr>
          <a:xfrm>
            <a:off x="430635" y="6113431"/>
            <a:ext cx="11635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https://blogs.nvidia.com/blog/2016/07/29/whats-difference-artificial-intelligence-machine-learning-deep-learning-ai/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DF364AF1-3108-325F-6F84-2F90B654643B}"/>
              </a:ext>
            </a:extLst>
          </p:cNvPr>
          <p:cNvSpPr txBox="1">
            <a:spLocks/>
          </p:cNvSpPr>
          <p:nvPr/>
        </p:nvSpPr>
        <p:spPr>
          <a:xfrm>
            <a:off x="7575259" y="2165306"/>
            <a:ext cx="4490906" cy="3153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Artificial Intelligence — </a:t>
            </a:r>
            <a:r>
              <a:rPr lang="en-US" altLang="ko-KR" sz="1800" b="0" i="0" u="none" strike="noStrike" baseline="0" dirty="0">
                <a:solidFill>
                  <a:srgbClr val="FF6500"/>
                </a:solidFill>
                <a:latin typeface="Arial" panose="020B0604020202020204" pitchFamily="34" charset="0"/>
              </a:rPr>
              <a:t>Human intelligence exhibited by machines </a:t>
            </a:r>
            <a:endParaRPr lang="en-US" altLang="ko-KR" dirty="0"/>
          </a:p>
          <a:p>
            <a:pPr algn="l"/>
            <a:endParaRPr lang="ko-KR" alt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— An approach to achieve artificial intelligence </a:t>
            </a:r>
          </a:p>
          <a:p>
            <a:pPr marL="0" indent="0" algn="l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 technique for implementing machine learning based on artificial deep neural network </a:t>
            </a:r>
          </a:p>
          <a:p>
            <a:pPr marL="0" indent="0">
              <a:buNone/>
            </a:pPr>
            <a:endParaRPr lang="en-US" altLang="ko-K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1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History of AI</a:t>
            </a:r>
            <a:endParaRPr lang="ko-KR" altLang="en-US" dirty="0"/>
          </a:p>
        </p:txBody>
      </p:sp>
      <p:pic>
        <p:nvPicPr>
          <p:cNvPr id="2052" name="Picture 4" descr="[표지 이야기]AI 활용 어디까지 왔나">
            <a:extLst>
              <a:ext uri="{FF2B5EF4-FFF2-40B4-BE49-F238E27FC236}">
                <a16:creationId xmlns:a16="http://schemas.microsoft.com/office/drawing/2014/main" id="{B90ED3FE-80D0-E0B9-8C3A-FD05602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8" y="1602781"/>
            <a:ext cx="9529543" cy="451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C2523-0C1A-7B8F-0159-C363FFEB596D}"/>
              </a:ext>
            </a:extLst>
          </p:cNvPr>
          <p:cNvSpPr txBox="1"/>
          <p:nvPr/>
        </p:nvSpPr>
        <p:spPr>
          <a:xfrm>
            <a:off x="430635" y="6113431"/>
            <a:ext cx="1163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http://weekly.khan.co.kr/khnm.html?www&amp;mode=view&amp;art_id=201904221341581&amp;dept=114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62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Turing Test</a:t>
            </a:r>
            <a:endParaRPr lang="ko-KR" altLang="en-US" dirty="0"/>
          </a:p>
        </p:txBody>
      </p:sp>
      <p:pic>
        <p:nvPicPr>
          <p:cNvPr id="3074" name="Picture 2" descr="튜링테스트 by 지웅 최지웅">
            <a:extLst>
              <a:ext uri="{FF2B5EF4-FFF2-40B4-BE49-F238E27FC236}">
                <a16:creationId xmlns:a16="http://schemas.microsoft.com/office/drawing/2014/main" id="{FCA9212D-EE68-DA86-CCA5-FC31D5BE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635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인공지능의 아버지 앨런 튜링">
            <a:extLst>
              <a:ext uri="{FF2B5EF4-FFF2-40B4-BE49-F238E27FC236}">
                <a16:creationId xmlns:a16="http://schemas.microsoft.com/office/drawing/2014/main" id="{E48384DB-DA6E-AF75-D4BC-85712514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55" y="2135085"/>
            <a:ext cx="60579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51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Supervised/Unsupervised Learning</a:t>
            </a:r>
            <a:endParaRPr lang="ko-KR" altLang="en-US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6F5600EA-59B2-CA15-A8E0-10B940BA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Supervised learning: </a:t>
            </a:r>
          </a:p>
          <a:p>
            <a:pPr marL="0" indent="0">
              <a:buNone/>
            </a:pPr>
            <a:r>
              <a:rPr lang="en-US" altLang="ko-KR" dirty="0"/>
              <a:t>	- learning with labeled examples - training set</a:t>
            </a:r>
          </a:p>
        </p:txBody>
      </p:sp>
    </p:spTree>
    <p:extLst>
      <p:ext uri="{BB962C8B-B14F-4D97-AF65-F5344CB8AC3E}">
        <p14:creationId xmlns:p14="http://schemas.microsoft.com/office/powerpoint/2010/main" val="31588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Supervised Learning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19FDE9D-AEB0-091B-6F30-1DC82917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43088"/>
            <a:ext cx="96012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1668D9-6940-61A5-4705-B4A0DA144FE0}"/>
              </a:ext>
            </a:extLst>
          </p:cNvPr>
          <p:cNvSpPr txBox="1"/>
          <p:nvPr/>
        </p:nvSpPr>
        <p:spPr>
          <a:xfrm>
            <a:off x="4188203" y="63404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https://cs231n.github.io/classification/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14D3E-E62A-6FD3-E717-FCD65872EBD1}"/>
              </a:ext>
            </a:extLst>
          </p:cNvPr>
          <p:cNvSpPr txBox="1"/>
          <p:nvPr/>
        </p:nvSpPr>
        <p:spPr>
          <a:xfrm>
            <a:off x="3048699" y="147375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An example training set for four visual categories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91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E18DBD8-E9EE-2B04-8433-D8C3EA28165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Unsupervised Learning</a:t>
            </a:r>
            <a:endParaRPr lang="ko-KR" altLang="en-US" dirty="0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6F5600EA-59B2-CA15-A8E0-10B940BA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Supervised learning: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	- learning with labeled examples - training set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Unsupervised learning: un-labeled data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069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461</Words>
  <Application>Microsoft Office PowerPoint</Application>
  <PresentationFormat>와이드스크린</PresentationFormat>
  <Paragraphs>111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딥러닝 이론 교육 </vt:lpstr>
      <vt:lpstr>Audience</vt:lpstr>
      <vt:lpstr>Goals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이론 교육 </dc:title>
  <dc:creator>Joon hyeon</dc:creator>
  <cp:lastModifiedBy>Joon hyeon</cp:lastModifiedBy>
  <cp:revision>35</cp:revision>
  <dcterms:created xsi:type="dcterms:W3CDTF">2023-01-25T00:50:04Z</dcterms:created>
  <dcterms:modified xsi:type="dcterms:W3CDTF">2023-01-26T02:03:15Z</dcterms:modified>
</cp:coreProperties>
</file>